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5" r:id="rId7"/>
    <p:sldId id="266" r:id="rId8"/>
    <p:sldId id="261" r:id="rId9"/>
    <p:sldId id="263" r:id="rId10"/>
    <p:sldId id="262"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0CD71-DE2D-4E9D-88CB-4E32036FBE03}" v="27" dt="2022-11-13T09:46:22.356"/>
    <p1510:client id="{495667BF-276D-45DB-8A05-D335DDD28512}" v="21" dt="2022-11-12T20:31:43.974"/>
    <p1510:client id="{573F23F8-14DF-4AAB-93B8-9F210480E9C2}" v="42" dt="2022-11-12T19:56:37.913"/>
    <p1510:client id="{711C1487-CC65-4E03-ADA5-720F50FE39A1}" v="99" dt="2022-11-12T20:56:01.645"/>
    <p1510:client id="{95F9E91A-F0A5-43D4-8688-386B04BC80FE}" v="17" dt="2022-11-12T20:06:32.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esa Sinha" userId="f94ea907eca18711" providerId="LiveId" clId="{BAC99860-81D1-40EC-8FF8-ED6BA3D77781}"/>
    <pc:docChg chg="modSld">
      <pc:chgData name="Anwesa Sinha" userId="f94ea907eca18711" providerId="LiveId" clId="{BAC99860-81D1-40EC-8FF8-ED6BA3D77781}" dt="2022-11-13T16:46:17.531" v="5"/>
      <pc:docMkLst>
        <pc:docMk/>
      </pc:docMkLst>
      <pc:sldChg chg="modTransition">
        <pc:chgData name="Anwesa Sinha" userId="f94ea907eca18711" providerId="LiveId" clId="{BAC99860-81D1-40EC-8FF8-ED6BA3D77781}" dt="2022-11-13T16:46:17.531" v="5"/>
        <pc:sldMkLst>
          <pc:docMk/>
          <pc:sldMk cId="1946826681"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0CE44-50A4-46CF-B582-7A94F44CEF00}" type="datetimeFigureOut">
              <a:rPr lang="en-IN" smtClean="0"/>
              <a:t>13-11-2022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8B300-30F0-4FA4-A7E2-9EF64292E52B}" type="slidenum">
              <a:rPr lang="en-IN" smtClean="0"/>
              <a:t>‹#›</a:t>
            </a:fld>
            <a:endParaRPr lang="en-IN"/>
          </a:p>
        </p:txBody>
      </p:sp>
    </p:spTree>
    <p:extLst>
      <p:ext uri="{BB962C8B-B14F-4D97-AF65-F5344CB8AC3E}">
        <p14:creationId xmlns:p14="http://schemas.microsoft.com/office/powerpoint/2010/main" val="124765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F8B300-30F0-4FA4-A7E2-9EF64292E52B}" type="slidenum">
              <a:rPr lang="en-IN" smtClean="0"/>
              <a:t>11</a:t>
            </a:fld>
            <a:endParaRPr lang="en-IN"/>
          </a:p>
        </p:txBody>
      </p:sp>
    </p:spTree>
    <p:extLst>
      <p:ext uri="{BB962C8B-B14F-4D97-AF65-F5344CB8AC3E}">
        <p14:creationId xmlns:p14="http://schemas.microsoft.com/office/powerpoint/2010/main" val="283708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1923-6D3B-5355-53C6-2065EDF1B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EA8918-1635-D137-ECD3-09CC0FB2B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746924-D635-98CB-346B-03832D1A216A}"/>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F1E79926-8EB8-0B41-6EBB-FB6FA0B0B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C5B74D-8543-149E-DAC5-AC5482FA7E1A}"/>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257287603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28FF-0DE4-D63F-6510-FDCCE70650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0E36F3-22D5-51AF-A733-968F882B6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FDBB4-4CFB-D434-1DA8-558DA5101AED}"/>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89C15B1C-B44D-C62E-89BB-9EA5653AB2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34ABDB-C986-DBB2-E42A-49E67F032A3A}"/>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92485228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AED79B-29C7-67C4-D379-3ACE2FAB7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8A3F05-2D8D-6709-77F1-6C81686213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EA38E4-3729-C6DE-EE48-73C94EB00B4F}"/>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1526F66A-813D-2BE7-510E-70A013A706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B9426B-7D9C-8807-2623-7003CC52AEEB}"/>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22262528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BD07-85E2-4B4C-D6FF-CD95A5C996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F017A3-7631-CC70-9829-69E3BE0F5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F622B4-5CE1-6C03-83FC-38A1434FD084}"/>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286D122E-ECB4-84E0-DA4F-D532053961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985898-B1B6-82BD-E597-7E2290856BF4}"/>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81170008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3B24-7EB3-C725-BFF6-0E8D407AE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81C7E7-8441-146E-0D80-99B259747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608D0-601D-EF3F-8738-A348B03F8D8D}"/>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E181831B-309C-DF89-7992-B1FCF43AFA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7FFE6-C4E4-C03A-27E9-8EEC6424CB52}"/>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250498673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88A7-CCC0-4A6B-A6D8-C682AED89E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C693E8-A28B-1C5A-E783-169C37ADD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0522FB-68E9-585E-F896-AE6C3BBAB5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A1DB31-7C21-3D82-BCA5-B7D6BD1231F3}"/>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6" name="Footer Placeholder 5">
            <a:extLst>
              <a:ext uri="{FF2B5EF4-FFF2-40B4-BE49-F238E27FC236}">
                <a16:creationId xmlns:a16="http://schemas.microsoft.com/office/drawing/2014/main" id="{35AAFBAD-9D7F-2B1F-83C5-795BAD9E22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6CB0C8-8774-B772-3389-9F032C6E43C1}"/>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420122039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A7C2-28E9-C883-98B5-41ED41CF50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93B143-79EE-677E-8317-31FFD08521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3BDB5-F91A-FCD4-EECC-E4F0E858FF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23268C-86B7-D13F-EABB-D84C75A34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DEE5B-7ACF-5F42-7FB5-57A8CE2468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DCD5D2-33A7-DE2B-D13A-87C4A5E175B1}"/>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8" name="Footer Placeholder 7">
            <a:extLst>
              <a:ext uri="{FF2B5EF4-FFF2-40B4-BE49-F238E27FC236}">
                <a16:creationId xmlns:a16="http://schemas.microsoft.com/office/drawing/2014/main" id="{87BA2C49-2CB0-1790-5F6A-00DA6CF932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EB8C29-8132-26E5-268A-5A7EF4AE6001}"/>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22090507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BC06-DC1C-0C12-9493-083EE3B78B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C7C93C-2578-84F8-1AD3-7C3CAB80D781}"/>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4" name="Footer Placeholder 3">
            <a:extLst>
              <a:ext uri="{FF2B5EF4-FFF2-40B4-BE49-F238E27FC236}">
                <a16:creationId xmlns:a16="http://schemas.microsoft.com/office/drawing/2014/main" id="{420BA2B8-07A3-12C6-B0DF-7CC9AE89AA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080108-5D9A-50E1-EF20-26B11BDDE76A}"/>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99384835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08974-D370-C269-BF18-00AAC99BB9C3}"/>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3" name="Footer Placeholder 2">
            <a:extLst>
              <a:ext uri="{FF2B5EF4-FFF2-40B4-BE49-F238E27FC236}">
                <a16:creationId xmlns:a16="http://schemas.microsoft.com/office/drawing/2014/main" id="{5DB656DF-0BF2-4381-2BC4-C09D194E34D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6BB808-1544-21CE-803E-A97CCEEFF3DD}"/>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9809779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6C59-DB89-9C1B-A8D1-EE0CC196C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05B340-C7B0-B21C-9173-644E3822DD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41307E-100B-87D1-60D3-8E61F7D50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66BA2-076F-9D8C-34B7-D7573576500A}"/>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6" name="Footer Placeholder 5">
            <a:extLst>
              <a:ext uri="{FF2B5EF4-FFF2-40B4-BE49-F238E27FC236}">
                <a16:creationId xmlns:a16="http://schemas.microsoft.com/office/drawing/2014/main" id="{AE7B422C-EAD0-32A7-ECD6-B4DC5401BA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6DCCE7-C38D-9093-601A-AD38293C3D49}"/>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153006093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B061-71CE-55AC-BD44-3CFE8A37F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27975A-9575-D855-29FE-0B9EE4B88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7D43BA-75F2-D0B1-340D-5CA7E0AAE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98A2D2-F213-0F47-5B50-209C6018DDE2}"/>
              </a:ext>
            </a:extLst>
          </p:cNvPr>
          <p:cNvSpPr>
            <a:spLocks noGrp="1"/>
          </p:cNvSpPr>
          <p:nvPr>
            <p:ph type="dt" sz="half" idx="10"/>
          </p:nvPr>
        </p:nvSpPr>
        <p:spPr/>
        <p:txBody>
          <a:bodyPr/>
          <a:lstStyle/>
          <a:p>
            <a:fld id="{96C216C0-6BA6-4AFF-B64D-4655E5E5BE45}" type="datetimeFigureOut">
              <a:rPr lang="en-IN" smtClean="0"/>
              <a:t>13-11-2022</a:t>
            </a:fld>
            <a:endParaRPr lang="en-IN"/>
          </a:p>
        </p:txBody>
      </p:sp>
      <p:sp>
        <p:nvSpPr>
          <p:cNvPr id="6" name="Footer Placeholder 5">
            <a:extLst>
              <a:ext uri="{FF2B5EF4-FFF2-40B4-BE49-F238E27FC236}">
                <a16:creationId xmlns:a16="http://schemas.microsoft.com/office/drawing/2014/main" id="{28FE2683-40CF-55D0-51B8-0BD6DE3021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D3D3B5-A2EC-A9F5-D4DB-627A562F43DC}"/>
              </a:ext>
            </a:extLst>
          </p:cNvPr>
          <p:cNvSpPr>
            <a:spLocks noGrp="1"/>
          </p:cNvSpPr>
          <p:nvPr>
            <p:ph type="sldNum" sz="quarter" idx="12"/>
          </p:nvPr>
        </p:nvSpPr>
        <p:spPr/>
        <p:txBody>
          <a:bodyPr/>
          <a:lstStyle/>
          <a:p>
            <a:fld id="{521F0B5C-DD96-4FFE-A8C3-FCD33379BDB7}" type="slidenum">
              <a:rPr lang="en-IN" smtClean="0"/>
              <a:t>‹#›</a:t>
            </a:fld>
            <a:endParaRPr lang="en-IN"/>
          </a:p>
        </p:txBody>
      </p:sp>
    </p:spTree>
    <p:extLst>
      <p:ext uri="{BB962C8B-B14F-4D97-AF65-F5344CB8AC3E}">
        <p14:creationId xmlns:p14="http://schemas.microsoft.com/office/powerpoint/2010/main" val="343606913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9C918B-41AC-2F38-CF06-40EC0B19B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1121A4-7D2F-6F9D-D0F1-A661C2B72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899F03-6F4F-2755-262F-9E4F4DAA5D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216C0-6BA6-4AFF-B64D-4655E5E5BE45}" type="datetimeFigureOut">
              <a:rPr lang="en-IN" smtClean="0"/>
              <a:t>13-11-2022</a:t>
            </a:fld>
            <a:endParaRPr lang="en-IN"/>
          </a:p>
        </p:txBody>
      </p:sp>
      <p:sp>
        <p:nvSpPr>
          <p:cNvPr id="5" name="Footer Placeholder 4">
            <a:extLst>
              <a:ext uri="{FF2B5EF4-FFF2-40B4-BE49-F238E27FC236}">
                <a16:creationId xmlns:a16="http://schemas.microsoft.com/office/drawing/2014/main" id="{B51DE2E6-C956-FBCE-9E3D-DEF2E2D43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77BE80-0263-B862-6035-44A690135A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F0B5C-DD96-4FFE-A8C3-FCD33379BDB7}" type="slidenum">
              <a:rPr lang="en-IN" smtClean="0"/>
              <a:t>‹#›</a:t>
            </a:fld>
            <a:endParaRPr lang="en-IN"/>
          </a:p>
        </p:txBody>
      </p:sp>
    </p:spTree>
    <p:extLst>
      <p:ext uri="{BB962C8B-B14F-4D97-AF65-F5344CB8AC3E}">
        <p14:creationId xmlns:p14="http://schemas.microsoft.com/office/powerpoint/2010/main" val="167016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F427-22A2-31CC-DAAF-C8E5F6E99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2FB4C43-DD32-A3B8-C9DB-988DEC7EE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449" y="880213"/>
            <a:ext cx="6581102" cy="3897246"/>
          </a:xfrm>
          <a:prstGeom prst="rect">
            <a:avLst/>
          </a:prstGeom>
        </p:spPr>
      </p:pic>
      <p:pic>
        <p:nvPicPr>
          <p:cNvPr id="10" name="Picture 9">
            <a:extLst>
              <a:ext uri="{FF2B5EF4-FFF2-40B4-BE49-F238E27FC236}">
                <a16:creationId xmlns:a16="http://schemas.microsoft.com/office/drawing/2014/main" id="{2F685B4B-BCF2-89A4-7243-95753BD2D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sp>
        <p:nvSpPr>
          <p:cNvPr id="3" name="TextBox 2">
            <a:extLst>
              <a:ext uri="{FF2B5EF4-FFF2-40B4-BE49-F238E27FC236}">
                <a16:creationId xmlns:a16="http://schemas.microsoft.com/office/drawing/2014/main" id="{6F4E3A28-5CEE-A5AB-A1B1-0B3DE965D1B8}"/>
              </a:ext>
            </a:extLst>
          </p:cNvPr>
          <p:cNvSpPr txBox="1"/>
          <p:nvPr/>
        </p:nvSpPr>
        <p:spPr>
          <a:xfrm>
            <a:off x="332704" y="5657671"/>
            <a:ext cx="10208295" cy="120032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Innovative Project done in partial fulfilment of the requirement for the award of the degree of</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Bachelor of Technology in CSE</a:t>
            </a:r>
            <a:endParaRPr lang="en-US" b="0" dirty="0">
              <a:effectLst/>
            </a:endParaRPr>
          </a:p>
          <a:p>
            <a:br>
              <a:rPr lang="en-US" b="0" dirty="0">
                <a:effectLst/>
              </a:rPr>
            </a:br>
            <a:endParaRPr lang="en-IN" dirty="0"/>
          </a:p>
        </p:txBody>
      </p:sp>
      <p:pic>
        <p:nvPicPr>
          <p:cNvPr id="6" name="Picture 5">
            <a:extLst>
              <a:ext uri="{FF2B5EF4-FFF2-40B4-BE49-F238E27FC236}">
                <a16:creationId xmlns:a16="http://schemas.microsoft.com/office/drawing/2014/main" id="{61E65EE2-8415-CD43-629C-CEA8CB08B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Tree>
    <p:extLst>
      <p:ext uri="{BB962C8B-B14F-4D97-AF65-F5344CB8AC3E}">
        <p14:creationId xmlns:p14="http://schemas.microsoft.com/office/powerpoint/2010/main" val="162720713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18E5B-7A7D-C748-4F05-DE591402A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CBC6E03-BAE8-47BD-B629-79360CD3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CD59EC18-314D-5C38-C669-3D944DD64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7" name="TextBox 6">
            <a:extLst>
              <a:ext uri="{FF2B5EF4-FFF2-40B4-BE49-F238E27FC236}">
                <a16:creationId xmlns:a16="http://schemas.microsoft.com/office/drawing/2014/main" id="{F7BE9646-9784-2A38-1319-784E359AF1DD}"/>
              </a:ext>
            </a:extLst>
          </p:cNvPr>
          <p:cNvSpPr txBox="1"/>
          <p:nvPr/>
        </p:nvSpPr>
        <p:spPr>
          <a:xfrm>
            <a:off x="247033" y="185886"/>
            <a:ext cx="10649672" cy="1200329"/>
          </a:xfrm>
          <a:prstGeom prst="rect">
            <a:avLst/>
          </a:prstGeom>
          <a:noFill/>
        </p:spPr>
        <p:txBody>
          <a:bodyPr wrap="square">
            <a:spAutoFit/>
          </a:bodyPr>
          <a:lstStyle/>
          <a:p>
            <a:pPr algn="just"/>
            <a:r>
              <a:rPr lang="en-US" i="1" dirty="0">
                <a:ea typeface="+mn-lt"/>
                <a:cs typeface="+mn-lt"/>
              </a:rPr>
              <a:t>2. A dashboard will be created and provided to each user after they log in through and start compiling. When planning for the lessons, users should be categorized into different groups depending on their learning capabilities . More training time should be allocated to users who are less sharp so that they grasp what is being taught and what the learning resources are all about.</a:t>
            </a:r>
          </a:p>
        </p:txBody>
      </p:sp>
      <p:pic>
        <p:nvPicPr>
          <p:cNvPr id="8" name="Picture 2">
            <a:extLst>
              <a:ext uri="{FF2B5EF4-FFF2-40B4-BE49-F238E27FC236}">
                <a16:creationId xmlns:a16="http://schemas.microsoft.com/office/drawing/2014/main" id="{27419742-090E-DA0C-A1AB-92C5BD5F5D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337"/>
          <a:stretch/>
        </p:blipFill>
        <p:spPr bwMode="auto">
          <a:xfrm>
            <a:off x="6096000" y="1218800"/>
            <a:ext cx="4811569" cy="2237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CB65C9-3413-D48B-BF9D-C8234A587F8B}"/>
              </a:ext>
            </a:extLst>
          </p:cNvPr>
          <p:cNvSpPr txBox="1"/>
          <p:nvPr/>
        </p:nvSpPr>
        <p:spPr>
          <a:xfrm>
            <a:off x="247033" y="2072510"/>
            <a:ext cx="10649672" cy="1200329"/>
          </a:xfrm>
          <a:prstGeom prst="rect">
            <a:avLst/>
          </a:prstGeom>
          <a:noFill/>
        </p:spPr>
        <p:txBody>
          <a:bodyPr wrap="square">
            <a:spAutoFit/>
          </a:bodyPr>
          <a:lstStyle/>
          <a:p>
            <a:pPr algn="just"/>
            <a:r>
              <a:rPr lang="en-US" i="1" dirty="0">
                <a:ea typeface="+mn-lt"/>
                <a:cs typeface="+mn-lt"/>
              </a:rPr>
              <a:t>3. The users can search and load programs, as well as</a:t>
            </a:r>
          </a:p>
          <a:p>
            <a:pPr algn="just"/>
            <a:r>
              <a:rPr lang="en-US" i="1" dirty="0">
                <a:ea typeface="+mn-lt"/>
                <a:cs typeface="+mn-lt"/>
              </a:rPr>
              <a:t>verify, execute and recompile them according to one’s certain</a:t>
            </a:r>
          </a:p>
          <a:p>
            <a:pPr algn="just"/>
            <a:r>
              <a:rPr lang="en-US" i="1" dirty="0">
                <a:ea typeface="+mn-lt"/>
                <a:cs typeface="+mn-lt"/>
              </a:rPr>
              <a:t>needs.</a:t>
            </a:r>
          </a:p>
          <a:p>
            <a:pPr algn="just"/>
            <a:endParaRPr lang="en-US" i="1" dirty="0">
              <a:ea typeface="+mn-lt"/>
              <a:cs typeface="+mn-lt"/>
            </a:endParaRPr>
          </a:p>
        </p:txBody>
      </p:sp>
      <p:pic>
        <p:nvPicPr>
          <p:cNvPr id="11" name="Picture 10">
            <a:extLst>
              <a:ext uri="{FF2B5EF4-FFF2-40B4-BE49-F238E27FC236}">
                <a16:creationId xmlns:a16="http://schemas.microsoft.com/office/drawing/2014/main" id="{592E8997-19F5-8469-F326-F6D56D3A0536}"/>
              </a:ext>
            </a:extLst>
          </p:cNvPr>
          <p:cNvPicPr>
            <a:picLocks noChangeAspect="1"/>
          </p:cNvPicPr>
          <p:nvPr/>
        </p:nvPicPr>
        <p:blipFill rotWithShape="1">
          <a:blip r:embed="rId6">
            <a:extLst>
              <a:ext uri="{28A0092B-C50C-407E-A947-70E740481C1C}">
                <a14:useLocalDpi xmlns:a14="http://schemas.microsoft.com/office/drawing/2010/main" val="0"/>
              </a:ext>
            </a:extLst>
          </a:blip>
          <a:srcRect r="8549"/>
          <a:stretch/>
        </p:blipFill>
        <p:spPr>
          <a:xfrm>
            <a:off x="258607" y="3056890"/>
            <a:ext cx="3603452" cy="1456595"/>
          </a:xfrm>
          <a:prstGeom prst="rect">
            <a:avLst/>
          </a:prstGeom>
        </p:spPr>
      </p:pic>
      <p:pic>
        <p:nvPicPr>
          <p:cNvPr id="13" name="Picture 12">
            <a:extLst>
              <a:ext uri="{FF2B5EF4-FFF2-40B4-BE49-F238E27FC236}">
                <a16:creationId xmlns:a16="http://schemas.microsoft.com/office/drawing/2014/main" id="{D0E3601C-47C4-D4D7-16DE-C37A572E1CEF}"/>
              </a:ext>
            </a:extLst>
          </p:cNvPr>
          <p:cNvPicPr>
            <a:picLocks noChangeAspect="1"/>
          </p:cNvPicPr>
          <p:nvPr/>
        </p:nvPicPr>
        <p:blipFill rotWithShape="1">
          <a:blip r:embed="rId7">
            <a:extLst>
              <a:ext uri="{28A0092B-C50C-407E-A947-70E740481C1C}">
                <a14:useLocalDpi xmlns:a14="http://schemas.microsoft.com/office/drawing/2010/main" val="0"/>
              </a:ext>
            </a:extLst>
          </a:blip>
          <a:srcRect t="34370" r="2730" b="39465"/>
          <a:stretch/>
        </p:blipFill>
        <p:spPr>
          <a:xfrm>
            <a:off x="247033" y="4643629"/>
            <a:ext cx="3615026" cy="327746"/>
          </a:xfrm>
          <a:prstGeom prst="rect">
            <a:avLst/>
          </a:prstGeom>
        </p:spPr>
      </p:pic>
      <p:sp>
        <p:nvSpPr>
          <p:cNvPr id="14" name="TextBox 13">
            <a:extLst>
              <a:ext uri="{FF2B5EF4-FFF2-40B4-BE49-F238E27FC236}">
                <a16:creationId xmlns:a16="http://schemas.microsoft.com/office/drawing/2014/main" id="{3EF92870-5DB8-0B0E-3FA0-B412D199BD5C}"/>
              </a:ext>
            </a:extLst>
          </p:cNvPr>
          <p:cNvSpPr txBox="1"/>
          <p:nvPr/>
        </p:nvSpPr>
        <p:spPr>
          <a:xfrm>
            <a:off x="2650602" y="4539430"/>
            <a:ext cx="8477595" cy="1754326"/>
          </a:xfrm>
          <a:prstGeom prst="rect">
            <a:avLst/>
          </a:prstGeom>
          <a:noFill/>
        </p:spPr>
        <p:txBody>
          <a:bodyPr wrap="square">
            <a:spAutoFit/>
          </a:bodyPr>
          <a:lstStyle/>
          <a:p>
            <a:pPr algn="r"/>
            <a:r>
              <a:rPr lang="en-US" i="1" dirty="0">
                <a:ea typeface="+mn-lt"/>
                <a:cs typeface="+mn-lt"/>
              </a:rPr>
              <a:t>4. The use of this technology is very effective as it contains a lot of</a:t>
            </a:r>
          </a:p>
          <a:p>
            <a:pPr algn="r"/>
            <a:r>
              <a:rPr lang="en-US" i="1" dirty="0">
                <a:ea typeface="+mn-lt"/>
                <a:cs typeface="+mn-lt"/>
              </a:rPr>
              <a:t>information that can be used in the learning process. The users will be</a:t>
            </a:r>
          </a:p>
          <a:p>
            <a:pPr algn="r"/>
            <a:r>
              <a:rPr lang="en-US" i="1" dirty="0">
                <a:ea typeface="+mn-lt"/>
                <a:cs typeface="+mn-lt"/>
              </a:rPr>
              <a:t>able to access all the information and this makes the use of these resources</a:t>
            </a:r>
          </a:p>
          <a:p>
            <a:pPr algn="r"/>
            <a:r>
              <a:rPr lang="en-US" i="1" dirty="0">
                <a:ea typeface="+mn-lt"/>
                <a:cs typeface="+mn-lt"/>
              </a:rPr>
              <a:t>a very good method for imparting knowledge. For further research</a:t>
            </a:r>
          </a:p>
          <a:p>
            <a:pPr algn="r"/>
            <a:r>
              <a:rPr lang="en-US" i="1" dirty="0">
                <a:ea typeface="+mn-lt"/>
                <a:cs typeface="+mn-lt"/>
              </a:rPr>
              <a:t>and analytics, the users can download the codes and save them in respective extensions.</a:t>
            </a:r>
          </a:p>
          <a:p>
            <a:pPr algn="r"/>
            <a:endParaRPr lang="en-US" i="1" dirty="0">
              <a:ea typeface="+mn-lt"/>
              <a:cs typeface="+mn-lt"/>
            </a:endParaRPr>
          </a:p>
        </p:txBody>
      </p:sp>
    </p:spTree>
    <p:extLst>
      <p:ext uri="{BB962C8B-B14F-4D97-AF65-F5344CB8AC3E}">
        <p14:creationId xmlns:p14="http://schemas.microsoft.com/office/powerpoint/2010/main" val="12053402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D2BA3-F458-4F29-510A-3A5DD81A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BE1F8193-54C8-FAD0-E880-0FE395E69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69DB260B-5ADC-11BB-84C4-425615634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5" name="TextBox 4">
            <a:extLst>
              <a:ext uri="{FF2B5EF4-FFF2-40B4-BE49-F238E27FC236}">
                <a16:creationId xmlns:a16="http://schemas.microsoft.com/office/drawing/2014/main" id="{46DB5C86-15EA-96BC-2AB0-ED495150F703}"/>
              </a:ext>
            </a:extLst>
          </p:cNvPr>
          <p:cNvSpPr txBox="1"/>
          <p:nvPr/>
        </p:nvSpPr>
        <p:spPr>
          <a:xfrm>
            <a:off x="628998" y="462442"/>
            <a:ext cx="9342315" cy="584775"/>
          </a:xfrm>
          <a:prstGeom prst="rect">
            <a:avLst/>
          </a:prstGeom>
          <a:noFill/>
        </p:spPr>
        <p:txBody>
          <a:bodyPr wrap="square" lIns="91440" tIns="45720" rIns="91440" bIns="45720" anchor="t">
            <a:spAutoFit/>
          </a:bodyPr>
          <a:lstStyle/>
          <a:p>
            <a:pPr rtl="0">
              <a:spcBef>
                <a:spcPts val="0"/>
              </a:spcBef>
              <a:spcAft>
                <a:spcPts val="0"/>
              </a:spcAft>
            </a:pPr>
            <a:r>
              <a:rPr lang="en-US" sz="3200" b="1" u="none" strike="noStrike" dirty="0">
                <a:solidFill>
                  <a:srgbClr val="FFC000"/>
                </a:solidFill>
                <a:effectLst/>
                <a:latin typeface="Bahnschrift SemiBold SemiConden"/>
                <a:cs typeface="Arial"/>
              </a:rPr>
              <a:t>CONCLUSION &amp; FUTURE SCOPE :</a:t>
            </a:r>
            <a:endParaRPr lang="en-IN" sz="3200" b="1" dirty="0">
              <a:solidFill>
                <a:srgbClr val="FFC000"/>
              </a:solidFill>
              <a:latin typeface="Bahnschrift SemiBold SemiConden"/>
              <a:cs typeface="Arial"/>
            </a:endParaRPr>
          </a:p>
        </p:txBody>
      </p:sp>
      <p:sp>
        <p:nvSpPr>
          <p:cNvPr id="6" name="TextBox 5">
            <a:extLst>
              <a:ext uri="{FF2B5EF4-FFF2-40B4-BE49-F238E27FC236}">
                <a16:creationId xmlns:a16="http://schemas.microsoft.com/office/drawing/2014/main" id="{58BB7FC9-BE61-3B47-3B78-E381D9568A59}"/>
              </a:ext>
            </a:extLst>
          </p:cNvPr>
          <p:cNvSpPr txBox="1"/>
          <p:nvPr/>
        </p:nvSpPr>
        <p:spPr>
          <a:xfrm>
            <a:off x="614485" y="1108981"/>
            <a:ext cx="10649673" cy="2554545"/>
          </a:xfrm>
          <a:prstGeom prst="rect">
            <a:avLst/>
          </a:prstGeom>
          <a:noFill/>
        </p:spPr>
        <p:txBody>
          <a:bodyPr wrap="square" lIns="91440" tIns="45720" rIns="91440" bIns="45720" anchor="t">
            <a:spAutoFit/>
          </a:bodyPr>
          <a:lstStyle/>
          <a:p>
            <a:pPr algn="just"/>
            <a:r>
              <a:rPr lang="en-US" sz="2000" dirty="0">
                <a:ea typeface="+mn-lt"/>
                <a:cs typeface="+mn-lt"/>
              </a:rPr>
              <a:t>  Our website also has the very helpful feature of saving and downloading a particular code for the user’s future reference. The saved codes are then shown on the profile dashboard of the user. Our download feature lets you download the code in the specific language’s extension (i.e.  .c for C program files, .java for Java files, and .</a:t>
            </a:r>
            <a:r>
              <a:rPr lang="en-US" sz="2000" dirty="0" err="1">
                <a:ea typeface="+mn-lt"/>
                <a:cs typeface="+mn-lt"/>
              </a:rPr>
              <a:t>py</a:t>
            </a:r>
            <a:r>
              <a:rPr lang="en-US" sz="2000" dirty="0">
                <a:ea typeface="+mn-lt"/>
                <a:cs typeface="+mn-lt"/>
              </a:rPr>
              <a:t> for Python files). </a:t>
            </a:r>
          </a:p>
          <a:p>
            <a:pPr algn="just"/>
            <a:r>
              <a:rPr lang="en-US" sz="2000" dirty="0">
                <a:ea typeface="+mn-lt"/>
                <a:cs typeface="+mn-lt"/>
              </a:rPr>
              <a:t>  Based on a survey taken, we decided to bring more updates in the upcoming days. We can introduce many new and improved features that can be revolutionary in the field of online education. The target of this website is always to be more effective in the field of education and help students in their self-study outside the classroom.</a:t>
            </a:r>
          </a:p>
        </p:txBody>
      </p:sp>
    </p:spTree>
    <p:extLst>
      <p:ext uri="{BB962C8B-B14F-4D97-AF65-F5344CB8AC3E}">
        <p14:creationId xmlns:p14="http://schemas.microsoft.com/office/powerpoint/2010/main" val="41554837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21A55-C51C-CDD0-93BB-2D023CF3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369B0D0D-3EC9-BEB5-3CF2-27F62B3EF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B1D70203-4BE5-AC0B-8507-8F72C8FA4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6" name="TextBox 5">
            <a:extLst>
              <a:ext uri="{FF2B5EF4-FFF2-40B4-BE49-F238E27FC236}">
                <a16:creationId xmlns:a16="http://schemas.microsoft.com/office/drawing/2014/main" id="{47325558-998A-23D0-263F-AA771D69F4F5}"/>
              </a:ext>
            </a:extLst>
          </p:cNvPr>
          <p:cNvSpPr txBox="1"/>
          <p:nvPr/>
        </p:nvSpPr>
        <p:spPr>
          <a:xfrm>
            <a:off x="615950" y="452261"/>
            <a:ext cx="7385050" cy="1138773"/>
          </a:xfrm>
          <a:prstGeom prst="rect">
            <a:avLst/>
          </a:prstGeom>
          <a:noFill/>
        </p:spPr>
        <p:txBody>
          <a:bodyPr wrap="square">
            <a:spAutoFit/>
          </a:bodyPr>
          <a:lstStyle/>
          <a:p>
            <a:pPr rtl="0">
              <a:spcBef>
                <a:spcPts val="0"/>
              </a:spcBef>
              <a:spcAft>
                <a:spcPts val="0"/>
              </a:spcAft>
            </a:pPr>
            <a:r>
              <a:rPr lang="en-US" sz="3200" b="0" i="0" u="none" strike="noStrike" dirty="0">
                <a:solidFill>
                  <a:srgbClr val="000000"/>
                </a:solidFill>
                <a:effectLst/>
                <a:latin typeface="Bahnschrift SemiBold SemiConden" panose="020B0502040204020203" pitchFamily="34" charset="0"/>
                <a:cs typeface="Arial" panose="020B0604020202020204" pitchFamily="34" charset="0"/>
              </a:rPr>
              <a:t>This project has been made &amp; submitted by :</a:t>
            </a:r>
            <a:endParaRPr lang="en-US" sz="3200" b="0" dirty="0">
              <a:effectLst/>
              <a:latin typeface="Bahnschrift SemiBold SemiConden" panose="020B0502040204020203" pitchFamily="34" charset="0"/>
              <a:cs typeface="Arial" panose="020B0604020202020204" pitchFamily="34" charset="0"/>
            </a:endParaRPr>
          </a:p>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B9EADA-B6F5-F498-05C1-62E7FFB02960}"/>
              </a:ext>
            </a:extLst>
          </p:cNvPr>
          <p:cNvSpPr txBox="1"/>
          <p:nvPr/>
        </p:nvSpPr>
        <p:spPr>
          <a:xfrm>
            <a:off x="615950" y="1591034"/>
            <a:ext cx="2180516" cy="4247317"/>
          </a:xfrm>
          <a:prstGeom prst="rect">
            <a:avLst/>
          </a:prstGeom>
          <a:noFill/>
        </p:spPr>
        <p:txBody>
          <a:bodyPr wrap="square">
            <a:spAutoFit/>
          </a:bodyPr>
          <a:lstStyle/>
          <a:p>
            <a:pPr rtl="0">
              <a:spcBef>
                <a:spcPts val="0"/>
              </a:spcBef>
              <a:spcAft>
                <a:spcPts val="1200"/>
              </a:spcAft>
            </a:pPr>
            <a:r>
              <a:rPr lang="en-IN" sz="1800" b="0" i="0" u="none" strike="noStrike" dirty="0" err="1">
                <a:solidFill>
                  <a:srgbClr val="FFFFFF"/>
                </a:solidFill>
                <a:effectLst/>
                <a:latin typeface="Arial" panose="020B0604020202020204" pitchFamily="34" charset="0"/>
              </a:rPr>
              <a:t>Adrija</a:t>
            </a:r>
            <a:r>
              <a:rPr lang="en-IN" sz="1800" b="0" i="0" u="none" strike="noStrike" dirty="0">
                <a:solidFill>
                  <a:srgbClr val="FFFFFF"/>
                </a:solidFill>
                <a:effectLst/>
                <a:latin typeface="Arial" panose="020B0604020202020204" pitchFamily="34" charset="0"/>
              </a:rPr>
              <a:t> Nag</a:t>
            </a:r>
          </a:p>
          <a:p>
            <a:pPr rtl="0">
              <a:spcBef>
                <a:spcPts val="0"/>
              </a:spcBef>
              <a:spcAft>
                <a:spcPts val="1200"/>
              </a:spcAft>
            </a:pPr>
            <a:r>
              <a:rPr lang="en-IN" sz="1800" b="0" i="0" u="none" strike="noStrike" dirty="0">
                <a:solidFill>
                  <a:srgbClr val="FFFFFF"/>
                </a:solidFill>
                <a:effectLst/>
                <a:latin typeface="Arial" panose="020B0604020202020204" pitchFamily="34" charset="0"/>
              </a:rPr>
              <a:t>Anubhab Pal</a:t>
            </a:r>
          </a:p>
          <a:p>
            <a:pPr rtl="0">
              <a:spcBef>
                <a:spcPts val="0"/>
              </a:spcBef>
              <a:spcAft>
                <a:spcPts val="1200"/>
              </a:spcAft>
            </a:pPr>
            <a:r>
              <a:rPr lang="en-IN" sz="1800" b="0" i="0" u="none" strike="noStrike" dirty="0" err="1">
                <a:solidFill>
                  <a:srgbClr val="FFFFFF"/>
                </a:solidFill>
                <a:effectLst/>
                <a:latin typeface="Arial" panose="020B0604020202020204" pitchFamily="34" charset="0"/>
              </a:rPr>
              <a:t>Anwesa</a:t>
            </a:r>
            <a:r>
              <a:rPr lang="en-IN" sz="1800" b="0" i="0" u="none" strike="noStrike" dirty="0">
                <a:solidFill>
                  <a:srgbClr val="FFFFFF"/>
                </a:solidFill>
                <a:effectLst/>
                <a:latin typeface="Arial" panose="020B0604020202020204" pitchFamily="34" charset="0"/>
              </a:rPr>
              <a:t> Sinha</a:t>
            </a:r>
          </a:p>
          <a:p>
            <a:pPr rtl="0">
              <a:spcBef>
                <a:spcPts val="0"/>
              </a:spcBef>
              <a:spcAft>
                <a:spcPts val="1200"/>
              </a:spcAft>
            </a:pPr>
            <a:r>
              <a:rPr lang="en-IN" sz="1800" b="0" i="0" u="none" strike="noStrike" dirty="0">
                <a:solidFill>
                  <a:srgbClr val="FFFFFF"/>
                </a:solidFill>
                <a:effectLst/>
                <a:latin typeface="Arial" panose="020B0604020202020204" pitchFamily="34" charset="0"/>
              </a:rPr>
              <a:t>Arijit Dey</a:t>
            </a:r>
          </a:p>
          <a:p>
            <a:pPr rtl="0">
              <a:spcBef>
                <a:spcPts val="0"/>
              </a:spcBef>
              <a:spcAft>
                <a:spcPts val="1200"/>
              </a:spcAft>
            </a:pPr>
            <a:r>
              <a:rPr lang="en-IN" sz="1800" b="0" i="0" u="none" strike="noStrike" dirty="0" err="1">
                <a:solidFill>
                  <a:srgbClr val="FFFFFF"/>
                </a:solidFill>
                <a:effectLst/>
                <a:latin typeface="Arial" panose="020B0604020202020204" pitchFamily="34" charset="0"/>
              </a:rPr>
              <a:t>Asmita</a:t>
            </a:r>
            <a:r>
              <a:rPr lang="en-IN" sz="1800" b="0" i="0" u="none" strike="noStrike" dirty="0">
                <a:solidFill>
                  <a:srgbClr val="FFFFFF"/>
                </a:solidFill>
                <a:effectLst/>
                <a:latin typeface="Arial" panose="020B0604020202020204" pitchFamily="34" charset="0"/>
              </a:rPr>
              <a:t> </a:t>
            </a:r>
            <a:r>
              <a:rPr lang="en-IN" sz="1800" b="0" i="0" u="none" strike="noStrike" dirty="0" err="1">
                <a:solidFill>
                  <a:srgbClr val="FFFFFF"/>
                </a:solidFill>
                <a:effectLst/>
                <a:latin typeface="Arial" panose="020B0604020202020204" pitchFamily="34" charset="0"/>
              </a:rPr>
              <a:t>Sarkhel</a:t>
            </a:r>
            <a:endParaRPr lang="en-IN" sz="1800" b="0" i="0" u="none" strike="noStrike" dirty="0">
              <a:solidFill>
                <a:srgbClr val="FFFFFF"/>
              </a:solidFill>
              <a:effectLst/>
              <a:latin typeface="Arial" panose="020B0604020202020204" pitchFamily="34" charset="0"/>
            </a:endParaRPr>
          </a:p>
          <a:p>
            <a:pPr rtl="0">
              <a:spcBef>
                <a:spcPts val="0"/>
              </a:spcBef>
              <a:spcAft>
                <a:spcPts val="1200"/>
              </a:spcAft>
            </a:pPr>
            <a:r>
              <a:rPr lang="en-IN" sz="1800" b="0" i="0" u="none" strike="noStrike" dirty="0" err="1">
                <a:solidFill>
                  <a:srgbClr val="FFFFFF"/>
                </a:solidFill>
                <a:effectLst/>
                <a:latin typeface="Arial" panose="020B0604020202020204" pitchFamily="34" charset="0"/>
              </a:rPr>
              <a:t>Draksha</a:t>
            </a:r>
            <a:endParaRPr lang="en-IN" sz="1800" b="0" i="0" u="none" strike="noStrike" dirty="0">
              <a:solidFill>
                <a:srgbClr val="FFFFFF"/>
              </a:solidFill>
              <a:effectLst/>
              <a:latin typeface="Arial" panose="020B0604020202020204" pitchFamily="34" charset="0"/>
            </a:endParaRPr>
          </a:p>
          <a:p>
            <a:pPr rtl="0">
              <a:spcBef>
                <a:spcPts val="0"/>
              </a:spcBef>
              <a:spcAft>
                <a:spcPts val="1200"/>
              </a:spcAft>
            </a:pPr>
            <a:r>
              <a:rPr lang="en-IN" sz="1800" b="0" i="0" u="none" strike="noStrike" dirty="0" err="1">
                <a:solidFill>
                  <a:srgbClr val="FFFFFF"/>
                </a:solidFill>
                <a:effectLst/>
                <a:latin typeface="Arial" panose="020B0604020202020204" pitchFamily="34" charset="0"/>
              </a:rPr>
              <a:t>Pramit</a:t>
            </a:r>
            <a:r>
              <a:rPr lang="en-IN" sz="1800" b="0" i="0" u="none" strike="noStrike" dirty="0">
                <a:solidFill>
                  <a:srgbClr val="FFFFFF"/>
                </a:solidFill>
                <a:effectLst/>
                <a:latin typeface="Arial" panose="020B0604020202020204" pitchFamily="34" charset="0"/>
              </a:rPr>
              <a:t> Roy</a:t>
            </a:r>
          </a:p>
          <a:p>
            <a:pPr rtl="0">
              <a:spcBef>
                <a:spcPts val="0"/>
              </a:spcBef>
              <a:spcAft>
                <a:spcPts val="1200"/>
              </a:spcAft>
            </a:pPr>
            <a:r>
              <a:rPr lang="en-IN" sz="1800" b="0" i="0" u="none" strike="noStrike" dirty="0" err="1">
                <a:solidFill>
                  <a:srgbClr val="FFFFFF"/>
                </a:solidFill>
                <a:effectLst/>
                <a:latin typeface="Arial" panose="020B0604020202020204" pitchFamily="34" charset="0"/>
              </a:rPr>
              <a:t>Samriddhi</a:t>
            </a:r>
            <a:r>
              <a:rPr lang="en-IN" sz="1800" b="0" i="0" u="none" strike="noStrike" dirty="0">
                <a:solidFill>
                  <a:srgbClr val="FFFFFF"/>
                </a:solidFill>
                <a:effectLst/>
                <a:latin typeface="Arial" panose="020B0604020202020204" pitchFamily="34" charset="0"/>
              </a:rPr>
              <a:t> Dubey</a:t>
            </a:r>
          </a:p>
          <a:p>
            <a:pPr rtl="0">
              <a:spcBef>
                <a:spcPts val="0"/>
              </a:spcBef>
              <a:spcAft>
                <a:spcPts val="1200"/>
              </a:spcAft>
            </a:pPr>
            <a:r>
              <a:rPr lang="en-IN" sz="1800" b="0" i="0" u="none" strike="noStrike" dirty="0" err="1">
                <a:solidFill>
                  <a:srgbClr val="FFFFFF"/>
                </a:solidFill>
                <a:effectLst/>
                <a:latin typeface="Arial" panose="020B0604020202020204" pitchFamily="34" charset="0"/>
              </a:rPr>
              <a:t>Satyaki</a:t>
            </a:r>
            <a:r>
              <a:rPr lang="en-IN" sz="1800" b="0" i="0" u="none" strike="noStrike" dirty="0">
                <a:solidFill>
                  <a:srgbClr val="FFFFFF"/>
                </a:solidFill>
                <a:effectLst/>
                <a:latin typeface="Arial" panose="020B0604020202020204" pitchFamily="34" charset="0"/>
              </a:rPr>
              <a:t> Dawn</a:t>
            </a:r>
          </a:p>
          <a:p>
            <a:r>
              <a:rPr lang="en-IN" sz="1800" b="0" i="0" u="none" strike="noStrike" dirty="0">
                <a:solidFill>
                  <a:srgbClr val="FFFFFF"/>
                </a:solidFill>
                <a:effectLst/>
                <a:latin typeface="Arial" panose="020B0604020202020204" pitchFamily="34" charset="0"/>
              </a:rPr>
              <a:t>Subhadip Das</a:t>
            </a:r>
            <a:endParaRPr lang="en-IN" dirty="0"/>
          </a:p>
        </p:txBody>
      </p:sp>
      <p:sp>
        <p:nvSpPr>
          <p:cNvPr id="11" name="TextBox 10">
            <a:extLst>
              <a:ext uri="{FF2B5EF4-FFF2-40B4-BE49-F238E27FC236}">
                <a16:creationId xmlns:a16="http://schemas.microsoft.com/office/drawing/2014/main" id="{1A4070AA-28DA-ED99-105B-E2B576BEF370}"/>
              </a:ext>
            </a:extLst>
          </p:cNvPr>
          <p:cNvSpPr txBox="1"/>
          <p:nvPr/>
        </p:nvSpPr>
        <p:spPr>
          <a:xfrm>
            <a:off x="4792270" y="1591034"/>
            <a:ext cx="4103160" cy="4247317"/>
          </a:xfrm>
          <a:prstGeom prst="rect">
            <a:avLst/>
          </a:prstGeom>
          <a:noFill/>
        </p:spPr>
        <p:txBody>
          <a:bodyPr wrap="square">
            <a:spAutoFit/>
          </a:bodyPr>
          <a:lstStyle/>
          <a:p>
            <a:pPr rtl="0">
              <a:spcBef>
                <a:spcPts val="0"/>
              </a:spcBef>
              <a:spcAft>
                <a:spcPts val="1200"/>
              </a:spcAft>
            </a:pPr>
            <a:r>
              <a:rPr lang="pt-BR" dirty="0">
                <a:solidFill>
                  <a:schemeClr val="bg1"/>
                </a:solidFill>
              </a:rPr>
              <a:t>Enrollment No. 12021002001163</a:t>
            </a:r>
          </a:p>
          <a:p>
            <a:pPr rtl="0">
              <a:spcBef>
                <a:spcPts val="0"/>
              </a:spcBef>
              <a:spcAft>
                <a:spcPts val="1200"/>
              </a:spcAft>
            </a:pPr>
            <a:r>
              <a:rPr lang="pt-BR" dirty="0">
                <a:solidFill>
                  <a:schemeClr val="bg1"/>
                </a:solidFill>
              </a:rPr>
              <a:t>Enrollment No. 12021002001190</a:t>
            </a:r>
          </a:p>
          <a:p>
            <a:pPr rtl="0">
              <a:spcBef>
                <a:spcPts val="0"/>
              </a:spcBef>
              <a:spcAft>
                <a:spcPts val="1200"/>
              </a:spcAft>
            </a:pPr>
            <a:r>
              <a:rPr lang="pt-BR" dirty="0">
                <a:solidFill>
                  <a:schemeClr val="bg1"/>
                </a:solidFill>
              </a:rPr>
              <a:t>Enrollment No. 12021002001154</a:t>
            </a:r>
          </a:p>
          <a:p>
            <a:pPr rtl="0">
              <a:spcBef>
                <a:spcPts val="0"/>
              </a:spcBef>
              <a:spcAft>
                <a:spcPts val="1200"/>
              </a:spcAft>
            </a:pPr>
            <a:r>
              <a:rPr lang="pt-BR" dirty="0">
                <a:solidFill>
                  <a:schemeClr val="bg1"/>
                </a:solidFill>
              </a:rPr>
              <a:t>Enrollment No. 12021002001177</a:t>
            </a:r>
          </a:p>
          <a:p>
            <a:pPr rtl="0">
              <a:spcBef>
                <a:spcPts val="0"/>
              </a:spcBef>
              <a:spcAft>
                <a:spcPts val="1200"/>
              </a:spcAft>
            </a:pPr>
            <a:r>
              <a:rPr lang="pt-BR" dirty="0">
                <a:solidFill>
                  <a:schemeClr val="bg1"/>
                </a:solidFill>
              </a:rPr>
              <a:t>Enrollment No. 12021002001166</a:t>
            </a:r>
          </a:p>
          <a:p>
            <a:pPr rtl="0">
              <a:spcBef>
                <a:spcPts val="0"/>
              </a:spcBef>
              <a:spcAft>
                <a:spcPts val="1200"/>
              </a:spcAft>
            </a:pPr>
            <a:r>
              <a:rPr lang="pt-BR" dirty="0">
                <a:solidFill>
                  <a:schemeClr val="bg1"/>
                </a:solidFill>
              </a:rPr>
              <a:t>Enrollment No. 12021002001182</a:t>
            </a:r>
          </a:p>
          <a:p>
            <a:pPr rtl="0">
              <a:spcBef>
                <a:spcPts val="0"/>
              </a:spcBef>
              <a:spcAft>
                <a:spcPts val="1200"/>
              </a:spcAft>
            </a:pPr>
            <a:r>
              <a:rPr lang="pt-BR" dirty="0">
                <a:solidFill>
                  <a:schemeClr val="bg1"/>
                </a:solidFill>
              </a:rPr>
              <a:t>Enrollment No. 12021002001252</a:t>
            </a:r>
          </a:p>
          <a:p>
            <a:pPr rtl="0">
              <a:spcBef>
                <a:spcPts val="0"/>
              </a:spcBef>
              <a:spcAft>
                <a:spcPts val="1200"/>
              </a:spcAft>
            </a:pPr>
            <a:r>
              <a:rPr lang="pt-BR" dirty="0">
                <a:solidFill>
                  <a:schemeClr val="bg1"/>
                </a:solidFill>
              </a:rPr>
              <a:t>Enrollment No. 12021002001175</a:t>
            </a:r>
          </a:p>
          <a:p>
            <a:pPr rtl="0">
              <a:spcBef>
                <a:spcPts val="0"/>
              </a:spcBef>
              <a:spcAft>
                <a:spcPts val="1200"/>
              </a:spcAft>
            </a:pPr>
            <a:r>
              <a:rPr lang="pt-BR" dirty="0">
                <a:solidFill>
                  <a:schemeClr val="bg1"/>
                </a:solidFill>
              </a:rPr>
              <a:t>Enrollment No. 12021002001155</a:t>
            </a:r>
          </a:p>
          <a:p>
            <a:pPr rtl="0">
              <a:spcBef>
                <a:spcPts val="0"/>
              </a:spcBef>
              <a:spcAft>
                <a:spcPts val="1200"/>
              </a:spcAft>
            </a:pPr>
            <a:r>
              <a:rPr lang="pt-BR" dirty="0">
                <a:solidFill>
                  <a:schemeClr val="bg1"/>
                </a:solidFill>
              </a:rPr>
              <a:t>Enrollment No. 12021002001258</a:t>
            </a:r>
            <a:endParaRPr lang="en-IN" dirty="0">
              <a:solidFill>
                <a:schemeClr val="bg1"/>
              </a:solidFill>
            </a:endParaRPr>
          </a:p>
        </p:txBody>
      </p:sp>
    </p:spTree>
    <p:extLst>
      <p:ext uri="{BB962C8B-B14F-4D97-AF65-F5344CB8AC3E}">
        <p14:creationId xmlns:p14="http://schemas.microsoft.com/office/powerpoint/2010/main" val="29028384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F8014-C58D-6722-3C3F-5DC540743D6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E31C87E-0875-DDF1-EEFA-D0FA03F91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27117545-7B07-EB84-23A5-2B8D6A38C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5" name="TextBox 4">
            <a:extLst>
              <a:ext uri="{FF2B5EF4-FFF2-40B4-BE49-F238E27FC236}">
                <a16:creationId xmlns:a16="http://schemas.microsoft.com/office/drawing/2014/main" id="{80089811-0410-CE98-C74F-00884B84920A}"/>
              </a:ext>
            </a:extLst>
          </p:cNvPr>
          <p:cNvSpPr txBox="1"/>
          <p:nvPr/>
        </p:nvSpPr>
        <p:spPr>
          <a:xfrm>
            <a:off x="615950" y="452261"/>
            <a:ext cx="7385050" cy="584775"/>
          </a:xfrm>
          <a:prstGeom prst="rect">
            <a:avLst/>
          </a:prstGeom>
          <a:noFill/>
        </p:spPr>
        <p:txBody>
          <a:bodyPr wrap="square" lIns="91440" tIns="45720" rIns="91440" bIns="45720" anchor="t">
            <a:spAutoFit/>
          </a:bodyPr>
          <a:lstStyle/>
          <a:p>
            <a:pPr rtl="0">
              <a:spcBef>
                <a:spcPts val="0"/>
              </a:spcBef>
              <a:spcAft>
                <a:spcPts val="0"/>
              </a:spcAft>
            </a:pPr>
            <a:r>
              <a:rPr lang="en-US" sz="3200" b="1" u="none" strike="noStrike" dirty="0">
                <a:solidFill>
                  <a:srgbClr val="FFC000"/>
                </a:solidFill>
                <a:effectLst/>
                <a:latin typeface="Bahnschrift SemiBold SemiConden"/>
                <a:cs typeface="Arial"/>
              </a:rPr>
              <a:t>INTRODUCTION :</a:t>
            </a:r>
            <a:endParaRPr lang="en-IN" sz="3200" b="1" dirty="0">
              <a:solidFill>
                <a:srgbClr val="FFC000"/>
              </a:solidFill>
              <a:latin typeface="Bahnschrift SemiBold SemiConden"/>
              <a:cs typeface="Arial"/>
            </a:endParaRPr>
          </a:p>
        </p:txBody>
      </p:sp>
      <p:pic>
        <p:nvPicPr>
          <p:cNvPr id="10" name="Picture 9">
            <a:extLst>
              <a:ext uri="{FF2B5EF4-FFF2-40B4-BE49-F238E27FC236}">
                <a16:creationId xmlns:a16="http://schemas.microsoft.com/office/drawing/2014/main" id="{FA037966-F281-1798-7F3D-5B1DEB7EA3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49" y="2523016"/>
            <a:ext cx="6143301" cy="3011613"/>
          </a:xfrm>
          <a:prstGeom prst="rect">
            <a:avLst/>
          </a:prstGeom>
        </p:spPr>
      </p:pic>
      <p:sp>
        <p:nvSpPr>
          <p:cNvPr id="11" name="TextBox 10">
            <a:extLst>
              <a:ext uri="{FF2B5EF4-FFF2-40B4-BE49-F238E27FC236}">
                <a16:creationId xmlns:a16="http://schemas.microsoft.com/office/drawing/2014/main" id="{9CEA0FF1-31AF-FC04-BEF9-CD0E9CA97685}"/>
              </a:ext>
            </a:extLst>
          </p:cNvPr>
          <p:cNvSpPr txBox="1"/>
          <p:nvPr/>
        </p:nvSpPr>
        <p:spPr>
          <a:xfrm>
            <a:off x="614485" y="1037036"/>
            <a:ext cx="10809076" cy="2862322"/>
          </a:xfrm>
          <a:prstGeom prst="rect">
            <a:avLst/>
          </a:prstGeom>
          <a:noFill/>
        </p:spPr>
        <p:txBody>
          <a:bodyPr wrap="square">
            <a:spAutoFit/>
          </a:bodyPr>
          <a:lstStyle/>
          <a:p>
            <a:pPr algn="just"/>
            <a:r>
              <a:rPr lang="en-US" sz="2000" dirty="0">
                <a:cs typeface="Segoe UI"/>
              </a:rPr>
              <a:t>  Technology has played an important role in improving and expanding education worldwide. Websites are a part of technology through which institutions and companies can easily and cheaply share and advertise their profiles with the rest of the world.</a:t>
            </a:r>
          </a:p>
          <a:p>
            <a:pPr algn="r"/>
            <a:r>
              <a:rPr lang="en-US" sz="2000" dirty="0">
                <a:cs typeface="Segoe UI"/>
              </a:rPr>
              <a:t> This website has been developed by the students of UEM Kolkata to help in a beneficial way to get access to educational codes, user friendly</a:t>
            </a:r>
          </a:p>
          <a:p>
            <a:pPr algn="r"/>
            <a:r>
              <a:rPr lang="en-US" sz="2000" dirty="0">
                <a:cs typeface="Segoe UI"/>
              </a:rPr>
              <a:t>interface, easy navigation, in order to get</a:t>
            </a:r>
          </a:p>
          <a:p>
            <a:pPr algn="r"/>
            <a:r>
              <a:rPr lang="en-US" sz="2000" dirty="0">
                <a:cs typeface="Segoe UI"/>
              </a:rPr>
              <a:t>their ideas about the role and importance</a:t>
            </a:r>
          </a:p>
          <a:p>
            <a:pPr algn="r"/>
            <a:r>
              <a:rPr lang="en-US" sz="2000" dirty="0">
                <a:cs typeface="Segoe UI"/>
              </a:rPr>
              <a:t>of a website for self improvement</a:t>
            </a:r>
          </a:p>
          <a:p>
            <a:pPr algn="r"/>
            <a:r>
              <a:rPr lang="en-US" sz="2000" dirty="0">
                <a:cs typeface="Segoe UI"/>
              </a:rPr>
              <a:t>and studies for further accomplishments.</a:t>
            </a:r>
          </a:p>
        </p:txBody>
      </p:sp>
    </p:spTree>
    <p:extLst>
      <p:ext uri="{BB962C8B-B14F-4D97-AF65-F5344CB8AC3E}">
        <p14:creationId xmlns:p14="http://schemas.microsoft.com/office/powerpoint/2010/main" val="7904004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32277-C88B-E3A4-B48C-E225D211F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EE04E9E-85D5-F238-2801-9F2DC19E5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5ECDCE74-1DC3-BC40-9A40-81AAE78AE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5" name="TextBox 4">
            <a:extLst>
              <a:ext uri="{FF2B5EF4-FFF2-40B4-BE49-F238E27FC236}">
                <a16:creationId xmlns:a16="http://schemas.microsoft.com/office/drawing/2014/main" id="{8445DBA0-9661-F86C-D646-5B8D1803DA90}"/>
              </a:ext>
            </a:extLst>
          </p:cNvPr>
          <p:cNvSpPr txBox="1"/>
          <p:nvPr/>
        </p:nvSpPr>
        <p:spPr>
          <a:xfrm>
            <a:off x="615950" y="452261"/>
            <a:ext cx="7385050" cy="584775"/>
          </a:xfrm>
          <a:prstGeom prst="rect">
            <a:avLst/>
          </a:prstGeom>
          <a:noFill/>
        </p:spPr>
        <p:txBody>
          <a:bodyPr wrap="square" lIns="91440" tIns="45720" rIns="91440" bIns="45720" anchor="t">
            <a:spAutoFit/>
          </a:bodyPr>
          <a:lstStyle/>
          <a:p>
            <a:pPr rtl="0">
              <a:spcBef>
                <a:spcPts val="0"/>
              </a:spcBef>
              <a:spcAft>
                <a:spcPts val="0"/>
              </a:spcAft>
            </a:pPr>
            <a:r>
              <a:rPr lang="en-US" sz="3200" b="0" i="0" u="none" strike="noStrike" dirty="0">
                <a:solidFill>
                  <a:srgbClr val="FFC000"/>
                </a:solidFill>
                <a:effectLst/>
                <a:latin typeface="Bahnschrift SemiBold SemiConden"/>
                <a:cs typeface="Arial"/>
              </a:rPr>
              <a:t>LITERATURE SURVEY :</a:t>
            </a:r>
          </a:p>
        </p:txBody>
      </p:sp>
      <p:sp>
        <p:nvSpPr>
          <p:cNvPr id="6" name="TextBox 5">
            <a:extLst>
              <a:ext uri="{FF2B5EF4-FFF2-40B4-BE49-F238E27FC236}">
                <a16:creationId xmlns:a16="http://schemas.microsoft.com/office/drawing/2014/main" id="{A4CB667D-5BCB-0690-C69F-F98B52E4A26D}"/>
              </a:ext>
            </a:extLst>
          </p:cNvPr>
          <p:cNvSpPr txBox="1"/>
          <p:nvPr/>
        </p:nvSpPr>
        <p:spPr>
          <a:xfrm>
            <a:off x="615950" y="1037036"/>
            <a:ext cx="10649673" cy="6186309"/>
          </a:xfrm>
          <a:prstGeom prst="rect">
            <a:avLst/>
          </a:prstGeom>
          <a:noFill/>
        </p:spPr>
        <p:txBody>
          <a:bodyPr wrap="square" lIns="91440" tIns="45720" rIns="91440" bIns="45720" anchor="t">
            <a:spAutoFit/>
          </a:bodyPr>
          <a:lstStyle/>
          <a:p>
            <a:pPr algn="just"/>
            <a:r>
              <a:rPr lang="en-US" sz="2000" dirty="0">
                <a:ea typeface="+mn-lt"/>
                <a:cs typeface="+mn-lt"/>
              </a:rPr>
              <a:t>  A literature survey is a piece of academic writing demonstrating knowledge and understanding on a specific topic placed in context. </a:t>
            </a:r>
            <a:endParaRPr lang="en-US" sz="2000" dirty="0">
              <a:ea typeface="Calibri"/>
              <a:cs typeface="Calibri"/>
            </a:endParaRPr>
          </a:p>
          <a:p>
            <a:pPr algn="just"/>
            <a:r>
              <a:rPr lang="en-US" sz="2000" dirty="0">
                <a:ea typeface="+mn-lt"/>
                <a:cs typeface="+mn-lt"/>
              </a:rPr>
              <a:t>We have also included a critical evaluation of our website and reviewed the whole process.</a:t>
            </a:r>
            <a:r>
              <a:rPr lang="en-US" sz="2000" dirty="0">
                <a:ea typeface="+mn-lt"/>
                <a:cs typeface="Calibri"/>
              </a:rPr>
              <a:t> </a:t>
            </a:r>
            <a:r>
              <a:rPr lang="en-US" sz="2000" dirty="0">
                <a:ea typeface="+mn-lt"/>
                <a:cs typeface="+mn-lt"/>
              </a:rPr>
              <a:t>It is used for educational purposes and has different features that aid learning.</a:t>
            </a:r>
            <a:r>
              <a:rPr lang="en-US" sz="2000" dirty="0">
                <a:ea typeface="+mn-lt"/>
                <a:cs typeface="Calibri"/>
              </a:rPr>
              <a:t> </a:t>
            </a:r>
            <a:r>
              <a:rPr lang="en-US" sz="2000" dirty="0">
                <a:ea typeface="+mn-lt"/>
                <a:cs typeface="+mn-lt"/>
              </a:rPr>
              <a:t>This is a website that is used for designing effective programming language courses such as C, Python and Java.</a:t>
            </a:r>
            <a:endParaRPr lang="en-US" sz="2000" dirty="0">
              <a:ea typeface="Calibri"/>
              <a:cs typeface="Calibri"/>
            </a:endParaRPr>
          </a:p>
          <a:p>
            <a:pPr algn="just"/>
            <a:r>
              <a:rPr lang="en-US" sz="2000" dirty="0">
                <a:ea typeface="+mn-lt"/>
                <a:cs typeface="+mn-lt"/>
              </a:rPr>
              <a:t>Features of the website that makes it suitable to be used include:</a:t>
            </a:r>
          </a:p>
          <a:p>
            <a:pPr algn="just"/>
            <a:endParaRPr lang="en-US" sz="2000" dirty="0">
              <a:ea typeface="Calibri"/>
              <a:cs typeface="Calibri"/>
            </a:endParaRPr>
          </a:p>
          <a:p>
            <a:pPr algn="just"/>
            <a:r>
              <a:rPr lang="en-US" sz="2000" b="1" dirty="0">
                <a:ea typeface="+mn-lt"/>
                <a:cs typeface="+mn-lt"/>
              </a:rPr>
              <a:t>1. Usefulness:</a:t>
            </a:r>
            <a:endParaRPr lang="en-US" sz="2000" b="1" dirty="0">
              <a:ea typeface="Calibri"/>
              <a:cs typeface="Calibri"/>
            </a:endParaRPr>
          </a:p>
          <a:p>
            <a:pPr algn="just"/>
            <a:r>
              <a:rPr lang="en-US" sz="2000" dirty="0">
                <a:ea typeface="+mn-lt"/>
                <a:cs typeface="+mn-lt"/>
              </a:rPr>
              <a:t>This website is divided into two frames. The page is simple and contains information that can be easily accessed. The users can easily navigate from one part of the website to another since the links are all included on the home page.  As the learning process progresses, the level advances. It gives the users an opportunity to learn from the simplest features to the more complicated ones step by step.</a:t>
            </a:r>
          </a:p>
          <a:p>
            <a:pPr algn="just"/>
            <a:endParaRPr lang="en-US" sz="2000" dirty="0">
              <a:ea typeface="Calibri"/>
              <a:cs typeface="Calibri"/>
            </a:endParaRPr>
          </a:p>
          <a:p>
            <a:pPr algn="just"/>
            <a:r>
              <a:rPr lang="en-US" sz="2000" b="1" dirty="0">
                <a:ea typeface="+mn-lt"/>
                <a:cs typeface="+mn-lt"/>
              </a:rPr>
              <a:t>2. Ease of use:</a:t>
            </a:r>
            <a:endParaRPr lang="en-US" sz="2000" b="1" dirty="0">
              <a:ea typeface="Calibri"/>
              <a:cs typeface="Calibri"/>
            </a:endParaRPr>
          </a:p>
          <a:p>
            <a:pPr algn="just"/>
            <a:r>
              <a:rPr lang="en-US" sz="2000" dirty="0">
                <a:ea typeface="+mn-lt"/>
                <a:cs typeface="+mn-lt"/>
              </a:rPr>
              <a:t>The website is very easy to use. When a link is clicked on the left frame, it opens up on the right. The left frame remains visible at all times. This makes it easy for the users to cascade from one page to the other of the website without difficulty.</a:t>
            </a:r>
            <a:endParaRPr lang="en-US" sz="2000" dirty="0">
              <a:ea typeface="Calibri"/>
              <a:cs typeface="Calibri"/>
            </a:endParaRPr>
          </a:p>
          <a:p>
            <a:pPr algn="just"/>
            <a:br>
              <a:rPr lang="en-US" dirty="0"/>
            </a:br>
            <a:endParaRPr lang="en-US" dirty="0"/>
          </a:p>
        </p:txBody>
      </p:sp>
    </p:spTree>
    <p:extLst>
      <p:ext uri="{BB962C8B-B14F-4D97-AF65-F5344CB8AC3E}">
        <p14:creationId xmlns:p14="http://schemas.microsoft.com/office/powerpoint/2010/main" val="31784152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75DCC-684B-3E37-38AD-6FDAF5A2A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8EFBC2F-C04E-A1E7-AD0D-B961BEC79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A0FD3547-D8F3-CA60-8960-373D4ABB1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6" name="TextBox 5">
            <a:extLst>
              <a:ext uri="{FF2B5EF4-FFF2-40B4-BE49-F238E27FC236}">
                <a16:creationId xmlns:a16="http://schemas.microsoft.com/office/drawing/2014/main" id="{BD2C74CB-13BC-38CE-08E9-9F502C9C8B7F}"/>
              </a:ext>
            </a:extLst>
          </p:cNvPr>
          <p:cNvSpPr txBox="1"/>
          <p:nvPr/>
        </p:nvSpPr>
        <p:spPr>
          <a:xfrm>
            <a:off x="582401" y="576567"/>
            <a:ext cx="10809076" cy="5016758"/>
          </a:xfrm>
          <a:prstGeom prst="rect">
            <a:avLst/>
          </a:prstGeom>
          <a:noFill/>
        </p:spPr>
        <p:txBody>
          <a:bodyPr wrap="square">
            <a:spAutoFit/>
          </a:bodyPr>
          <a:lstStyle/>
          <a:p>
            <a:pPr algn="just"/>
            <a:r>
              <a:rPr lang="en-US" sz="2000" b="1" dirty="0">
                <a:cs typeface="Segoe UI"/>
              </a:rPr>
              <a:t>3. Cost</a:t>
            </a:r>
            <a:r>
              <a:rPr lang="en-US" sz="2000" dirty="0">
                <a:cs typeface="Segoe UI"/>
              </a:rPr>
              <a:t>:​</a:t>
            </a:r>
          </a:p>
          <a:p>
            <a:pPr algn="just"/>
            <a:r>
              <a:rPr lang="en-US" sz="2000" dirty="0">
                <a:cs typeface="Segoe UI"/>
              </a:rPr>
              <a:t>This website makes the learning process very easy since most of the resources that are required for the course are easily available. The website is also simple which makes the design work and the maintenance work very easy.​</a:t>
            </a:r>
          </a:p>
          <a:p>
            <a:pPr algn="just"/>
            <a:endParaRPr lang="en-US" sz="2000" dirty="0">
              <a:cs typeface="Segoe UI"/>
            </a:endParaRPr>
          </a:p>
          <a:p>
            <a:pPr algn="just"/>
            <a:r>
              <a:rPr lang="en-US" sz="2000" b="1" dirty="0">
                <a:cs typeface="Segoe UI"/>
              </a:rPr>
              <a:t>4. Reliability</a:t>
            </a:r>
            <a:r>
              <a:rPr lang="en-US" sz="2000" dirty="0">
                <a:cs typeface="Segoe UI"/>
              </a:rPr>
              <a:t>:​</a:t>
            </a:r>
          </a:p>
          <a:p>
            <a:pPr algn="just"/>
            <a:r>
              <a:rPr lang="en-US" sz="2000" dirty="0">
                <a:cs typeface="Segoe UI"/>
              </a:rPr>
              <a:t>This website is very reliable and legitimate as the information in the website is constantly updated so as to meet the constant change/advancement</a:t>
            </a:r>
          </a:p>
          <a:p>
            <a:pPr algn="just"/>
            <a:r>
              <a:rPr lang="en-US" sz="2000" dirty="0">
                <a:cs typeface="Segoe UI"/>
              </a:rPr>
              <a:t>in technology.​</a:t>
            </a:r>
          </a:p>
          <a:p>
            <a:pPr algn="just"/>
            <a:endParaRPr lang="en-US" sz="2000" b="1" dirty="0">
              <a:cs typeface="Segoe UI"/>
            </a:endParaRPr>
          </a:p>
          <a:p>
            <a:pPr algn="just"/>
            <a:r>
              <a:rPr lang="en-US" sz="2000" b="1" dirty="0">
                <a:cs typeface="Segoe UI"/>
              </a:rPr>
              <a:t>5. Teaching or learning outcomes:​</a:t>
            </a:r>
          </a:p>
          <a:p>
            <a:pPr algn="just"/>
            <a:r>
              <a:rPr lang="en-US" sz="2000" dirty="0">
                <a:cs typeface="Segoe UI"/>
              </a:rPr>
              <a:t>Lessons taught and codes provided</a:t>
            </a:r>
          </a:p>
          <a:p>
            <a:pPr algn="just"/>
            <a:r>
              <a:rPr lang="en-US" sz="2000" dirty="0">
                <a:cs typeface="Segoe UI"/>
              </a:rPr>
              <a:t>using this website are easy to understand</a:t>
            </a:r>
          </a:p>
          <a:p>
            <a:pPr algn="just"/>
            <a:r>
              <a:rPr lang="en-US" sz="2000" dirty="0">
                <a:cs typeface="Segoe UI"/>
              </a:rPr>
              <a:t>and follow. The systematic way that is</a:t>
            </a:r>
          </a:p>
          <a:p>
            <a:pPr algn="just"/>
            <a:r>
              <a:rPr lang="en-US" sz="2000" dirty="0">
                <a:cs typeface="Segoe UI"/>
              </a:rPr>
              <a:t>arranged makes it very easy for the users to</a:t>
            </a:r>
          </a:p>
          <a:p>
            <a:pPr algn="just"/>
            <a:r>
              <a:rPr lang="en-US" sz="2000" dirty="0">
                <a:cs typeface="Segoe UI"/>
              </a:rPr>
              <a:t>understand.​</a:t>
            </a:r>
          </a:p>
        </p:txBody>
      </p:sp>
      <p:pic>
        <p:nvPicPr>
          <p:cNvPr id="10" name="Picture 9">
            <a:extLst>
              <a:ext uri="{FF2B5EF4-FFF2-40B4-BE49-F238E27FC236}">
                <a16:creationId xmlns:a16="http://schemas.microsoft.com/office/drawing/2014/main" id="{1034EA39-985C-169B-9153-B42AEA90A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507" y="3066942"/>
            <a:ext cx="6143301" cy="2996811"/>
          </a:xfrm>
          <a:prstGeom prst="rect">
            <a:avLst/>
          </a:prstGeom>
        </p:spPr>
      </p:pic>
    </p:spTree>
    <p:extLst>
      <p:ext uri="{BB962C8B-B14F-4D97-AF65-F5344CB8AC3E}">
        <p14:creationId xmlns:p14="http://schemas.microsoft.com/office/powerpoint/2010/main" val="36391011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75DCC-684B-3E37-38AD-6FDAF5A2A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8EFBC2F-C04E-A1E7-AD0D-B961BEC79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A0FD3547-D8F3-CA60-8960-373D4ABB1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8" name="TextBox 7">
            <a:extLst>
              <a:ext uri="{FF2B5EF4-FFF2-40B4-BE49-F238E27FC236}">
                <a16:creationId xmlns:a16="http://schemas.microsoft.com/office/drawing/2014/main" id="{765E216D-5B4D-09F1-2A16-8D6722297D31}"/>
              </a:ext>
            </a:extLst>
          </p:cNvPr>
          <p:cNvSpPr txBox="1"/>
          <p:nvPr/>
        </p:nvSpPr>
        <p:spPr>
          <a:xfrm>
            <a:off x="614485" y="462442"/>
            <a:ext cx="4117172" cy="584775"/>
          </a:xfrm>
          <a:prstGeom prst="rect">
            <a:avLst/>
          </a:prstGeom>
          <a:noFill/>
        </p:spPr>
        <p:txBody>
          <a:bodyPr wrap="square" lIns="91440" tIns="45720" rIns="91440" bIns="45720" anchor="t">
            <a:spAutoFit/>
          </a:bodyPr>
          <a:lstStyle/>
          <a:p>
            <a:pPr rtl="0">
              <a:spcBef>
                <a:spcPts val="0"/>
              </a:spcBef>
              <a:spcAft>
                <a:spcPts val="0"/>
              </a:spcAft>
            </a:pPr>
            <a:r>
              <a:rPr lang="en-US" sz="3200" b="1" u="none" strike="noStrike" dirty="0">
                <a:solidFill>
                  <a:srgbClr val="FFC000"/>
                </a:solidFill>
                <a:effectLst/>
                <a:latin typeface="Bahnschrift SemiBold SemiConden"/>
                <a:cs typeface="Arial"/>
              </a:rPr>
              <a:t>PROBLEM STATEMENT :</a:t>
            </a:r>
            <a:endParaRPr lang="en-IN" sz="3200" b="1" dirty="0">
              <a:solidFill>
                <a:srgbClr val="FFC000"/>
              </a:solidFill>
              <a:latin typeface="Bahnschrift SemiBold SemiConden"/>
              <a:cs typeface="Arial"/>
            </a:endParaRPr>
          </a:p>
        </p:txBody>
      </p:sp>
      <p:sp>
        <p:nvSpPr>
          <p:cNvPr id="9" name="TextBox 8">
            <a:extLst>
              <a:ext uri="{FF2B5EF4-FFF2-40B4-BE49-F238E27FC236}">
                <a16:creationId xmlns:a16="http://schemas.microsoft.com/office/drawing/2014/main" id="{51525ADC-74C7-A9DC-E2A3-BA3B5BFBFCBE}"/>
              </a:ext>
            </a:extLst>
          </p:cNvPr>
          <p:cNvSpPr txBox="1"/>
          <p:nvPr/>
        </p:nvSpPr>
        <p:spPr>
          <a:xfrm>
            <a:off x="651934" y="926706"/>
            <a:ext cx="1092411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cs typeface="Calibri"/>
              </a:rPr>
              <a:t>There have been several problems with transitioning to a fully online based educational website. port aims to describe the advantages and disadvantages of this transition, with interviews and case studies.</a:t>
            </a:r>
          </a:p>
          <a:p>
            <a:pPr>
              <a:buAutoNum type="arabicPeriod"/>
            </a:pPr>
            <a:endParaRPr lang="en-US" sz="2000" b="1" dirty="0">
              <a:latin typeface="Times New Roman"/>
              <a:cs typeface="Times New Roman"/>
            </a:endParaRPr>
          </a:p>
          <a:p>
            <a:pPr>
              <a:buAutoNum type="arabicPeriod"/>
            </a:pPr>
            <a:r>
              <a:rPr lang="en-US" sz="2000" b="1" dirty="0">
                <a:cs typeface="Times New Roman"/>
              </a:rPr>
              <a:t> Internet Reliance:</a:t>
            </a:r>
            <a:endParaRPr lang="en-US" b="1" dirty="0">
              <a:cs typeface="Calibri"/>
            </a:endParaRPr>
          </a:p>
          <a:p>
            <a:r>
              <a:rPr lang="en-US" sz="2000" dirty="0">
                <a:latin typeface="Calibri"/>
                <a:cs typeface="Calibri"/>
              </a:rPr>
              <a:t>That one flaw with the internet is that it is not everywhere yet. If your internet goes down or you happen to be in an area that has not been connected yet you will not be able to access this web page.</a:t>
            </a:r>
          </a:p>
          <a:p>
            <a:pPr>
              <a:buAutoNum type="arabicPeriod" startAt="2"/>
            </a:pPr>
            <a:endParaRPr lang="en-US" sz="2000" b="1" dirty="0">
              <a:latin typeface="Times New Roman"/>
              <a:cs typeface="Times New Roman"/>
            </a:endParaRPr>
          </a:p>
          <a:p>
            <a:pPr>
              <a:buAutoNum type="arabicPeriod" startAt="2"/>
            </a:pPr>
            <a:r>
              <a:rPr lang="en-US" sz="2000" b="1" dirty="0">
                <a:latin typeface="Times New Roman"/>
                <a:cs typeface="Times New Roman"/>
              </a:rPr>
              <a:t> </a:t>
            </a:r>
            <a:r>
              <a:rPr lang="en-US" sz="2000" b="1" dirty="0">
                <a:cs typeface="Times New Roman"/>
              </a:rPr>
              <a:t>Security</a:t>
            </a:r>
            <a:r>
              <a:rPr lang="en-US" sz="2000" b="1" dirty="0">
                <a:latin typeface="Times New Roman"/>
                <a:cs typeface="Times New Roman"/>
              </a:rPr>
              <a:t>:</a:t>
            </a:r>
            <a:endParaRPr lang="en-US" b="1" dirty="0">
              <a:cs typeface="Calibri"/>
            </a:endParaRPr>
          </a:p>
          <a:p>
            <a:r>
              <a:rPr lang="en-US" sz="2000" dirty="0">
                <a:latin typeface="Calibri"/>
                <a:cs typeface="Calibri"/>
              </a:rPr>
              <a:t>There is no denying that data provided by the user is less secure when it is in the cloud, especially when users from all over the world are accessing the same server hosted by a third party. Although there are ways to reduce your risk, email encryption and SSL enforcement for secure HTTPS access are just two examples.</a:t>
            </a:r>
          </a:p>
        </p:txBody>
      </p:sp>
    </p:spTree>
    <p:extLst>
      <p:ext uri="{BB962C8B-B14F-4D97-AF65-F5344CB8AC3E}">
        <p14:creationId xmlns:p14="http://schemas.microsoft.com/office/powerpoint/2010/main" val="2603121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75DCC-684B-3E37-38AD-6FDAF5A2A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8EFBC2F-C04E-A1E7-AD0D-B961BEC79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A0FD3547-D8F3-CA60-8960-373D4ABB1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7" name="TextBox 6">
            <a:extLst>
              <a:ext uri="{FF2B5EF4-FFF2-40B4-BE49-F238E27FC236}">
                <a16:creationId xmlns:a16="http://schemas.microsoft.com/office/drawing/2014/main" id="{9EFCA018-C951-10A0-23F8-11010DE0B9FA}"/>
              </a:ext>
            </a:extLst>
          </p:cNvPr>
          <p:cNvSpPr txBox="1"/>
          <p:nvPr/>
        </p:nvSpPr>
        <p:spPr>
          <a:xfrm>
            <a:off x="614485" y="759686"/>
            <a:ext cx="10771627" cy="2554545"/>
          </a:xfrm>
          <a:prstGeom prst="rect">
            <a:avLst/>
          </a:prstGeom>
          <a:noFill/>
        </p:spPr>
        <p:txBody>
          <a:bodyPr wrap="square">
            <a:spAutoFit/>
          </a:bodyPr>
          <a:lstStyle/>
          <a:p>
            <a:pPr>
              <a:buAutoNum type="arabicPeriod" startAt="3"/>
            </a:pPr>
            <a:r>
              <a:rPr lang="en-US" sz="1800" b="1" dirty="0">
                <a:latin typeface="Calibri"/>
                <a:cs typeface="Calibri"/>
              </a:rPr>
              <a:t> </a:t>
            </a:r>
            <a:r>
              <a:rPr lang="en-US" sz="2000" b="1" dirty="0">
                <a:latin typeface="Calibri"/>
                <a:cs typeface="Calibri"/>
              </a:rPr>
              <a:t>Reduced Speed:</a:t>
            </a:r>
          </a:p>
          <a:p>
            <a:r>
              <a:rPr lang="en-US" sz="2000" dirty="0">
                <a:latin typeface="Calibri"/>
                <a:cs typeface="Calibri"/>
              </a:rPr>
              <a:t>A web page will probably be slower. The user needs to decide if a slight reduction in speed is worth the worldwide access.</a:t>
            </a:r>
          </a:p>
          <a:p>
            <a:pPr>
              <a:buAutoNum type="arabicPeriod" startAt="4"/>
            </a:pPr>
            <a:endParaRPr lang="en-US" sz="2000" b="1" dirty="0">
              <a:latin typeface="Calibri"/>
              <a:cs typeface="Calibri"/>
            </a:endParaRPr>
          </a:p>
          <a:p>
            <a:pPr>
              <a:buAutoNum type="arabicPeriod" startAt="4"/>
            </a:pPr>
            <a:r>
              <a:rPr lang="en-US" sz="2000" b="1" dirty="0">
                <a:latin typeface="Calibri"/>
                <a:cs typeface="Calibri"/>
              </a:rPr>
              <a:t> Browser Support:</a:t>
            </a:r>
            <a:endParaRPr lang="en-US" sz="2000" b="1" dirty="0">
              <a:cs typeface="Calibri"/>
            </a:endParaRPr>
          </a:p>
          <a:p>
            <a:r>
              <a:rPr lang="en-US" sz="2000" dirty="0">
                <a:latin typeface="Calibri"/>
                <a:cs typeface="Calibri"/>
              </a:rPr>
              <a:t>Unfortunately, users do not have access to one version of a browser because of given choices. This means it has  to make sure the web page is supported across various browsers and for various screen sizes. </a:t>
            </a:r>
          </a:p>
        </p:txBody>
      </p:sp>
    </p:spTree>
    <p:extLst>
      <p:ext uri="{BB962C8B-B14F-4D97-AF65-F5344CB8AC3E}">
        <p14:creationId xmlns:p14="http://schemas.microsoft.com/office/powerpoint/2010/main" val="185513745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90E13-4DBB-6E82-E7C1-F69705548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1754C9E-1A31-B0E5-79FE-2745A9FFC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D14DA56F-5887-6817-909D-B158B2D4F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6" name="TextBox 5">
            <a:extLst>
              <a:ext uri="{FF2B5EF4-FFF2-40B4-BE49-F238E27FC236}">
                <a16:creationId xmlns:a16="http://schemas.microsoft.com/office/drawing/2014/main" id="{02153440-F4E2-2F24-873E-F68CEF25400D}"/>
              </a:ext>
            </a:extLst>
          </p:cNvPr>
          <p:cNvSpPr txBox="1"/>
          <p:nvPr/>
        </p:nvSpPr>
        <p:spPr>
          <a:xfrm>
            <a:off x="614485" y="462442"/>
            <a:ext cx="4117172" cy="584775"/>
          </a:xfrm>
          <a:prstGeom prst="rect">
            <a:avLst/>
          </a:prstGeom>
          <a:noFill/>
        </p:spPr>
        <p:txBody>
          <a:bodyPr wrap="square" lIns="91440" tIns="45720" rIns="91440" bIns="45720" anchor="t">
            <a:spAutoFit/>
          </a:bodyPr>
          <a:lstStyle/>
          <a:p>
            <a:pPr rtl="0">
              <a:spcBef>
                <a:spcPts val="0"/>
              </a:spcBef>
              <a:spcAft>
                <a:spcPts val="0"/>
              </a:spcAft>
            </a:pPr>
            <a:r>
              <a:rPr lang="en-US" sz="3200" b="1" u="none" strike="noStrike" dirty="0">
                <a:solidFill>
                  <a:srgbClr val="FFC000"/>
                </a:solidFill>
                <a:effectLst/>
                <a:latin typeface="Bahnschrift SemiBold SemiConden"/>
                <a:cs typeface="Arial"/>
              </a:rPr>
              <a:t>PROPOSED SOLUTION :</a:t>
            </a:r>
          </a:p>
        </p:txBody>
      </p:sp>
      <p:sp>
        <p:nvSpPr>
          <p:cNvPr id="7" name="TextBox 6">
            <a:extLst>
              <a:ext uri="{FF2B5EF4-FFF2-40B4-BE49-F238E27FC236}">
                <a16:creationId xmlns:a16="http://schemas.microsoft.com/office/drawing/2014/main" id="{8367C71C-DA8A-9ABF-A978-968EDBD454F5}"/>
              </a:ext>
            </a:extLst>
          </p:cNvPr>
          <p:cNvSpPr txBox="1"/>
          <p:nvPr/>
        </p:nvSpPr>
        <p:spPr>
          <a:xfrm>
            <a:off x="614485" y="1011425"/>
            <a:ext cx="10649673" cy="4093428"/>
          </a:xfrm>
          <a:prstGeom prst="rect">
            <a:avLst/>
          </a:prstGeom>
          <a:noFill/>
        </p:spPr>
        <p:txBody>
          <a:bodyPr wrap="square" lIns="91440" tIns="45720" rIns="91440" bIns="45720" anchor="t">
            <a:spAutoFit/>
          </a:bodyPr>
          <a:lstStyle/>
          <a:p>
            <a:pPr algn="r"/>
            <a:r>
              <a:rPr lang="en-US" sz="2000" dirty="0">
                <a:ea typeface="+mn-lt"/>
                <a:cs typeface="+mn-lt"/>
              </a:rPr>
              <a:t>This website which has been reviewed above contains educational information which can be used in a systematic way. It has procedures that can be used for studying different articles in different subparts that anyone can cover. There are some websites which can be used for online learning by students in different parts of the world. Unlike the use of traditional learning methods, the use of the website increases flexibility in the learning process. Also, students do not need to travel to the classroom so as to learn since all the information needed can be easily obtained from the internet. </a:t>
            </a:r>
          </a:p>
          <a:p>
            <a:pPr algn="r"/>
            <a:endParaRPr lang="en-US" sz="2000" dirty="0">
              <a:ea typeface="+mn-lt"/>
              <a:cs typeface="+mn-lt"/>
            </a:endParaRPr>
          </a:p>
          <a:p>
            <a:pPr algn="r"/>
            <a:r>
              <a:rPr lang="en-US" sz="2000" dirty="0">
                <a:ea typeface="+mn-lt"/>
                <a:cs typeface="+mn-lt"/>
              </a:rPr>
              <a:t>This option also gives the users an opportunity to do other jobs and perform the learning process at their own time. </a:t>
            </a:r>
            <a:r>
              <a:rPr lang="en-US" sz="2000" dirty="0"/>
              <a:t>The use of these types of</a:t>
            </a:r>
          </a:p>
          <a:p>
            <a:pPr algn="r"/>
            <a:r>
              <a:rPr lang="en-US" sz="2000" dirty="0"/>
              <a:t>learning resources also makes the process</a:t>
            </a:r>
          </a:p>
          <a:p>
            <a:pPr algn="r"/>
            <a:r>
              <a:rPr lang="en-US" sz="2000" dirty="0"/>
              <a:t>of gaining knowledge much easier and</a:t>
            </a:r>
          </a:p>
          <a:p>
            <a:pPr algn="r"/>
            <a:r>
              <a:rPr lang="en-US" sz="2000" dirty="0"/>
              <a:t>cheaper as compared to traditional</a:t>
            </a:r>
          </a:p>
          <a:p>
            <a:pPr algn="r"/>
            <a:r>
              <a:rPr lang="en-US" sz="2000" dirty="0"/>
              <a:t>teaching methods.</a:t>
            </a:r>
          </a:p>
        </p:txBody>
      </p:sp>
    </p:spTree>
    <p:extLst>
      <p:ext uri="{BB962C8B-B14F-4D97-AF65-F5344CB8AC3E}">
        <p14:creationId xmlns:p14="http://schemas.microsoft.com/office/powerpoint/2010/main" val="19468266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F6247-3BB3-F847-23D6-6DA85E9660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5A679A7-0577-97F3-A329-47B03EF5A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3561" y="185886"/>
            <a:ext cx="603546" cy="492606"/>
          </a:xfrm>
          <a:prstGeom prst="rect">
            <a:avLst/>
          </a:prstGeom>
        </p:spPr>
      </p:pic>
      <p:pic>
        <p:nvPicPr>
          <p:cNvPr id="4" name="Picture 3">
            <a:extLst>
              <a:ext uri="{FF2B5EF4-FFF2-40B4-BE49-F238E27FC236}">
                <a16:creationId xmlns:a16="http://schemas.microsoft.com/office/drawing/2014/main" id="{B6AEB41F-892F-28CF-E569-5616138F3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3561" y="864378"/>
            <a:ext cx="603546" cy="603546"/>
          </a:xfrm>
          <a:prstGeom prst="rect">
            <a:avLst/>
          </a:prstGeom>
        </p:spPr>
      </p:pic>
      <p:sp>
        <p:nvSpPr>
          <p:cNvPr id="5" name="TextBox 4">
            <a:extLst>
              <a:ext uri="{FF2B5EF4-FFF2-40B4-BE49-F238E27FC236}">
                <a16:creationId xmlns:a16="http://schemas.microsoft.com/office/drawing/2014/main" id="{6252F258-1E48-7A64-CD70-DFF63887148C}"/>
              </a:ext>
            </a:extLst>
          </p:cNvPr>
          <p:cNvSpPr txBox="1"/>
          <p:nvPr/>
        </p:nvSpPr>
        <p:spPr>
          <a:xfrm>
            <a:off x="628998" y="462442"/>
            <a:ext cx="9342315" cy="584775"/>
          </a:xfrm>
          <a:prstGeom prst="rect">
            <a:avLst/>
          </a:prstGeom>
          <a:noFill/>
        </p:spPr>
        <p:txBody>
          <a:bodyPr wrap="square" lIns="91440" tIns="45720" rIns="91440" bIns="45720" anchor="t">
            <a:spAutoFit/>
          </a:bodyPr>
          <a:lstStyle/>
          <a:p>
            <a:pPr rtl="0">
              <a:spcBef>
                <a:spcPts val="0"/>
              </a:spcBef>
              <a:spcAft>
                <a:spcPts val="0"/>
              </a:spcAft>
            </a:pPr>
            <a:r>
              <a:rPr lang="en-US" sz="3200" b="1" u="none" strike="noStrike" dirty="0">
                <a:solidFill>
                  <a:srgbClr val="FFC000"/>
                </a:solidFill>
                <a:effectLst/>
                <a:latin typeface="Bahnschrift SemiBold SemiConden"/>
                <a:cs typeface="Arial"/>
              </a:rPr>
              <a:t>EXPERIMENTAL SETUP AND RESULT ANALYSIS :</a:t>
            </a:r>
            <a:endParaRPr lang="en-IN" sz="3200" b="1" dirty="0">
              <a:solidFill>
                <a:srgbClr val="FFC000"/>
              </a:solidFill>
              <a:latin typeface="Bahnschrift SemiBold SemiConden"/>
              <a:cs typeface="Arial"/>
            </a:endParaRPr>
          </a:p>
        </p:txBody>
      </p:sp>
      <p:sp>
        <p:nvSpPr>
          <p:cNvPr id="6" name="TextBox 5">
            <a:extLst>
              <a:ext uri="{FF2B5EF4-FFF2-40B4-BE49-F238E27FC236}">
                <a16:creationId xmlns:a16="http://schemas.microsoft.com/office/drawing/2014/main" id="{3AF44B9D-A63D-16D0-A6E2-F4114C987624}"/>
              </a:ext>
            </a:extLst>
          </p:cNvPr>
          <p:cNvSpPr txBox="1"/>
          <p:nvPr/>
        </p:nvSpPr>
        <p:spPr>
          <a:xfrm>
            <a:off x="608995" y="1090286"/>
            <a:ext cx="10649673" cy="4555093"/>
          </a:xfrm>
          <a:prstGeom prst="rect">
            <a:avLst/>
          </a:prstGeom>
          <a:noFill/>
        </p:spPr>
        <p:txBody>
          <a:bodyPr wrap="square" lIns="91440" tIns="45720" rIns="91440" bIns="45720" anchor="t">
            <a:spAutoFit/>
          </a:bodyPr>
          <a:lstStyle/>
          <a:p>
            <a:pPr algn="just"/>
            <a:r>
              <a:rPr lang="en-US" sz="2000" dirty="0">
                <a:ea typeface="+mn-lt"/>
                <a:cs typeface="+mn-lt"/>
              </a:rPr>
              <a:t> We have examined several descriptive statistics out of a mass of raw submissions and given suggestions. Their value lies primarily in the light that they may shed on characteristics. We also took a conceptual tour of decision-making.</a:t>
            </a:r>
          </a:p>
          <a:p>
            <a:pPr algn="just"/>
            <a:endParaRPr lang="en-US" sz="2000" dirty="0">
              <a:ea typeface="+mn-lt"/>
              <a:cs typeface="+mn-lt"/>
            </a:endParaRPr>
          </a:p>
          <a:p>
            <a:pPr algn="just"/>
            <a:r>
              <a:rPr lang="en-US" sz="2000" dirty="0">
                <a:ea typeface="+mn-lt"/>
                <a:cs typeface="+mn-lt"/>
              </a:rPr>
              <a:t>  Eventually, it will be easier to understand how the users are learning and getting benefited, and how they have performed in each area of their requirements. It will also be helpful to provide management information as well as to identify areas of strength and weakness of the users.</a:t>
            </a:r>
          </a:p>
          <a:p>
            <a:pPr algn="just"/>
            <a:endParaRPr lang="en-US" sz="2000" dirty="0">
              <a:ea typeface="+mn-lt"/>
              <a:cs typeface="+mn-lt"/>
            </a:endParaRPr>
          </a:p>
          <a:p>
            <a:pPr algn="just"/>
            <a:r>
              <a:rPr lang="en-US" sz="2000" dirty="0">
                <a:ea typeface="+mn-lt"/>
                <a:cs typeface="+mn-lt"/>
              </a:rPr>
              <a:t>  We have initiated a few suitable solutions to improve the website, which are listed below:</a:t>
            </a:r>
          </a:p>
          <a:p>
            <a:pPr algn="just"/>
            <a:r>
              <a:rPr lang="en-US" i="1" dirty="0">
                <a:ea typeface="+mn-lt"/>
                <a:cs typeface="+mn-lt"/>
              </a:rPr>
              <a:t>1. The users will be able to access the website and create a personalized account to code and for further accumulation of data and statistics. After registering, they have an account with</a:t>
            </a:r>
          </a:p>
          <a:p>
            <a:pPr algn="just"/>
            <a:r>
              <a:rPr lang="en-US" i="1" dirty="0">
                <a:ea typeface="+mn-lt"/>
                <a:cs typeface="+mn-lt"/>
              </a:rPr>
              <a:t>the providers of the website. Once a user registers, they are given the required</a:t>
            </a:r>
          </a:p>
          <a:p>
            <a:pPr algn="just"/>
            <a:r>
              <a:rPr lang="en-US" i="1" dirty="0">
                <a:ea typeface="+mn-lt"/>
                <a:cs typeface="+mn-lt"/>
              </a:rPr>
              <a:t>login details. The user can then use the details to login into the system and access</a:t>
            </a:r>
          </a:p>
          <a:p>
            <a:pPr algn="just"/>
            <a:r>
              <a:rPr lang="en-US" i="1" dirty="0">
                <a:ea typeface="+mn-lt"/>
                <a:cs typeface="+mn-lt"/>
              </a:rPr>
              <a:t>the learning resources which are available on the website.</a:t>
            </a:r>
          </a:p>
          <a:p>
            <a:pPr algn="just"/>
            <a:endParaRPr lang="en-US" sz="2000" dirty="0">
              <a:ea typeface="+mn-lt"/>
              <a:cs typeface="+mn-lt"/>
            </a:endParaRPr>
          </a:p>
        </p:txBody>
      </p:sp>
      <p:pic>
        <p:nvPicPr>
          <p:cNvPr id="8" name="Picture 7">
            <a:extLst>
              <a:ext uri="{FF2B5EF4-FFF2-40B4-BE49-F238E27FC236}">
                <a16:creationId xmlns:a16="http://schemas.microsoft.com/office/drawing/2014/main" id="{0B8DDD5B-79FA-E3B1-BE59-42252D5C6E7B}"/>
              </a:ext>
            </a:extLst>
          </p:cNvPr>
          <p:cNvPicPr>
            <a:picLocks noChangeAspect="1"/>
          </p:cNvPicPr>
          <p:nvPr/>
        </p:nvPicPr>
        <p:blipFill rotWithShape="1">
          <a:blip r:embed="rId6">
            <a:extLst>
              <a:ext uri="{28A0092B-C50C-407E-A947-70E740481C1C}">
                <a14:useLocalDpi xmlns:a14="http://schemas.microsoft.com/office/drawing/2010/main" val="0"/>
              </a:ext>
            </a:extLst>
          </a:blip>
          <a:srcRect l="77900" t="13109" b="62559"/>
          <a:stretch/>
        </p:blipFill>
        <p:spPr>
          <a:xfrm>
            <a:off x="8567902" y="4315375"/>
            <a:ext cx="2690766" cy="1452339"/>
          </a:xfrm>
          <a:prstGeom prst="rect">
            <a:avLst/>
          </a:prstGeom>
        </p:spPr>
      </p:pic>
    </p:spTree>
    <p:extLst>
      <p:ext uri="{BB962C8B-B14F-4D97-AF65-F5344CB8AC3E}">
        <p14:creationId xmlns:p14="http://schemas.microsoft.com/office/powerpoint/2010/main" val="217144666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1423</Words>
  <Application>Microsoft Office PowerPoint</Application>
  <PresentationFormat>Widescreen</PresentationFormat>
  <Paragraphs>100</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Bahnschrift SemiBold SemiConden</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Anubhab Pal</dc:creator>
  <cp:lastModifiedBy>Anwesa Sinha</cp:lastModifiedBy>
  <cp:revision>13</cp:revision>
  <dcterms:created xsi:type="dcterms:W3CDTF">2022-11-12T14:59:33Z</dcterms:created>
  <dcterms:modified xsi:type="dcterms:W3CDTF">2022-11-13T16:50:50Z</dcterms:modified>
</cp:coreProperties>
</file>